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2E01BB-250B-4B45-8F61-0A7FC790B17D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59E3497-4478-4527-A103-46258D83BC4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1885BA-4684-4100-993E-694BE3A87910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ES_tradnl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2 Rectángulo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23 Rectángulo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24 Rectángulo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25 Rectángulo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26 Rectángulo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29 Rectángulo redondeado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30 Rectángulo redondeado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6 Rectángulo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9 Rectángulo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0 Rectángulo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18 Rectángulo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7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26202-8600-4512-A932-BF9025962FC8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18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A7FA71-934F-4AC3-989C-82BC6AD8CE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83BB6-0F12-4E4B-8DF2-8328C404CFE3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90A9-7C0F-41B9-9DCC-471451E73F1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8CC51-8AB7-434F-858F-A1CE779C28ED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599D7-09B3-446B-A236-82E7235DDA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0DDD7-8D14-4A49-9B0A-B12CB430A9E3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380F8-39C0-4490-A03C-549CEB4D46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486E5-7A9E-4F0F-9AB2-BEA2E5437002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B4BB-B913-483B-9555-AC910466B46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CAF9B-FE92-487D-84A8-D7BA0CC8276F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D7EA-B6C0-476E-9AEE-217C526A28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D075A28-EAED-4A21-ACE2-96A8B37D39B3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AD5C725-7E2C-49E5-907A-AFD285BE4A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B2090-236E-4736-A8C2-7B0DD6563AC7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80E80-E1EB-4F9E-AB84-D1CCBE957A8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3A4B4-AF63-40B9-A080-FF24A283A6E5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B938-8C9A-4035-ACFC-4D6C337D541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F9446-A921-4E70-BA09-A1793852EC6E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540FD-EEDB-4181-A76E-A1D83F95F7C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7C61E-99FC-411B-8BC0-A1197B03FCB6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F13EB-05A4-45C9-BDB7-F53A5C6B045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29 Rectángulo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4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274A60DC-8E1F-4F28-B807-09751B2ED8AA}" type="datetimeFigureOut">
              <a:rPr lang="es-ES"/>
              <a:pPr>
                <a:defRPr/>
              </a:pPr>
              <a:t>23/11/2009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0B9D278-AE0F-4D6E-A745-C7247268DE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5" r:id="rId5"/>
    <p:sldLayoutId id="2147483686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journal.eduprojects.net/CFRCoruna/media/Varios%20CFR/EU_Sokrates.gif" TargetMode="External"/><Relationship Id="rId2" Type="http://schemas.openxmlformats.org/officeDocument/2006/relationships/hyperlink" Target="http://www.oapee.e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apee.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sande@xunta.es" TargetMode="External"/><Relationship Id="rId4" Type="http://schemas.openxmlformats.org/officeDocument/2006/relationships/hyperlink" Target="http://www.edu.xunta.es/e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acea-euc@ec.europa.eu" TargetMode="External"/><Relationship Id="rId2" Type="http://schemas.openxmlformats.org/officeDocument/2006/relationships/hyperlink" Target="http://eacea.ec.europa.eu/llp/erasmus/euc_e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ejournal.eduprojects.net/CFRCoruna/media/Varios%20CFR/EU_Sokrates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journal.eduprojects.net/CFRCoruna/media/Varios%20CFR/EU_Sokrates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journal.eduprojects.net/CFRCoruna/media/Varios%20CFR/EU_Sokrates.gif" TargetMode="External"/><Relationship Id="rId2" Type="http://schemas.openxmlformats.org/officeDocument/2006/relationships/hyperlink" Target="http://www.oapee.es/oapee/inicio/pap/leonardo-da-vinci/socios-partner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journal.eduprojects.net/CFRCoruna/media/Varios%20CFR/EU_Sokrates.gif" TargetMode="External"/><Relationship Id="rId2" Type="http://schemas.openxmlformats.org/officeDocument/2006/relationships/hyperlink" Target="Axudas%20a%20centros%20Leonardo%20II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leonardo.movilidad@oapee.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CT%20extranxeiro.pdf" TargetMode="External"/><Relationship Id="rId2" Type="http://schemas.openxmlformats.org/officeDocument/2006/relationships/hyperlink" Target="http://www.eurobecas.net/erasmus/erasmu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ejournal.eduprojects.net/CFRCoruna/media/Varios%20CFR/EU_Sokrates.gi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journal.eduprojects.net/CFRCoruna/media/Varios%20CFR/EU_Sokrates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journal.eduprojects.net/CFRCoruna/media/Varios%20CFR/EU_Sokrates.gif" TargetMode="External"/><Relationship Id="rId2" Type="http://schemas.openxmlformats.org/officeDocument/2006/relationships/hyperlink" Target="../Estad&#237;as%20e.%20transnacionais/Axudas%2008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Susana Agra Rama (CFR da Coruña)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60350"/>
            <a:ext cx="5616575" cy="184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2800" dirty="0" smtClean="0">
                <a:latin typeface="Arial" charset="0"/>
              </a:rPr>
              <a:t>Estadías de </a:t>
            </a:r>
            <a:r>
              <a:rPr lang="es-ES" sz="2800" dirty="0" err="1" smtClean="0">
                <a:latin typeface="Arial" charset="0"/>
              </a:rPr>
              <a:t>estudantes</a:t>
            </a:r>
            <a:r>
              <a:rPr lang="es-ES" sz="2800" dirty="0" smtClean="0">
                <a:latin typeface="Arial" charset="0"/>
              </a:rPr>
              <a:t> en empresas </a:t>
            </a:r>
            <a:br>
              <a:rPr lang="es-ES" sz="2800" dirty="0" smtClean="0">
                <a:latin typeface="Arial" charset="0"/>
              </a:rPr>
            </a:br>
            <a:r>
              <a:rPr lang="es-ES" sz="2800" dirty="0" smtClean="0">
                <a:latin typeface="Arial" charset="0"/>
              </a:rPr>
              <a:t>no </a:t>
            </a:r>
            <a:r>
              <a:rPr lang="es-ES" sz="2800" dirty="0" err="1" smtClean="0">
                <a:latin typeface="Arial" charset="0"/>
              </a:rPr>
              <a:t>Extranxeiro</a:t>
            </a:r>
            <a:r>
              <a:rPr lang="es-ES" sz="2800" dirty="0" smtClean="0">
                <a:latin typeface="Arial" charset="0"/>
              </a:rPr>
              <a:t> </a:t>
            </a:r>
            <a:br>
              <a:rPr lang="es-ES" sz="2800" dirty="0" smtClean="0">
                <a:latin typeface="Arial" charset="0"/>
              </a:rPr>
            </a:br>
            <a:r>
              <a:rPr lang="es-ES" sz="2800" dirty="0" smtClean="0">
                <a:latin typeface="Arial" charset="0"/>
              </a:rPr>
              <a:t>Alumnado de Ciclos Formativos</a:t>
            </a:r>
            <a:br>
              <a:rPr lang="es-ES" sz="2800" dirty="0" smtClean="0">
                <a:latin typeface="Arial" charset="0"/>
              </a:rPr>
            </a:br>
            <a:endParaRPr lang="es-ES" sz="2800" dirty="0" smtClean="0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391025" y="2786063"/>
            <a:ext cx="4752975" cy="1873250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80000"/>
              </a:lnSpc>
            </a:pPr>
            <a:r>
              <a:rPr lang="gl-ES" sz="2000" smtClean="0">
                <a:latin typeface="Arial" charset="0"/>
              </a:rPr>
              <a:t>Erasmus mobilidade (CF superiores)</a:t>
            </a:r>
          </a:p>
          <a:p>
            <a:pPr marL="0" indent="0">
              <a:lnSpc>
                <a:spcPct val="80000"/>
              </a:lnSpc>
            </a:pPr>
            <a:r>
              <a:rPr lang="gl-ES" sz="2000" smtClean="0">
                <a:latin typeface="Arial" charset="0"/>
              </a:rPr>
              <a:t>Leonardo mobilidade (CF medios)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gl-ES" sz="2000" smtClean="0">
                <a:latin typeface="Arial" charset="0"/>
              </a:rPr>
              <a:t>	Convocatoria nacional de propostas: 	</a:t>
            </a:r>
            <a:r>
              <a:rPr lang="gl-ES" sz="2000" smtClean="0">
                <a:latin typeface="Arial" charset="0"/>
                <a:hlinkClick r:id="rId2"/>
              </a:rPr>
              <a:t>http://www.oapee.es</a:t>
            </a:r>
            <a:endParaRPr lang="gl-ES" sz="2000" smtClean="0">
              <a:latin typeface="Arial" charset="0"/>
            </a:endParaRPr>
          </a:p>
          <a:p>
            <a:pPr marL="0" indent="0">
              <a:lnSpc>
                <a:spcPct val="80000"/>
              </a:lnSpc>
            </a:pPr>
            <a:r>
              <a:rPr lang="gl-ES" sz="2000" smtClean="0">
                <a:latin typeface="Arial" charset="0"/>
              </a:rPr>
              <a:t>Becas Erasmus Caja Madrid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gl-ES" sz="2000" smtClean="0">
                <a:latin typeface="Arial" charset="0"/>
              </a:rPr>
              <a:t>(algúns CF superiores)</a:t>
            </a:r>
          </a:p>
          <a:p>
            <a:pPr marL="0" indent="0">
              <a:lnSpc>
                <a:spcPct val="80000"/>
              </a:lnSpc>
            </a:pPr>
            <a:r>
              <a:rPr lang="gl-ES" sz="2000" smtClean="0">
                <a:latin typeface="Arial" charset="0"/>
              </a:rPr>
              <a:t>Axudas para Estadías de empresa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gl-ES" sz="2000" smtClean="0">
                <a:latin typeface="Arial" charset="0"/>
              </a:rPr>
              <a:t>(CF medios e superiores)</a:t>
            </a:r>
          </a:p>
        </p:txBody>
      </p:sp>
      <p:pic>
        <p:nvPicPr>
          <p:cNvPr id="14340" name="Picture 10" descr="Amosa-la imaxe no seu tamaño orixinal.">
            <a:hlinkClick r:id="rId3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620713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mtClean="0"/>
              <a:t>ORGANISMOS NACIONAL E</a:t>
            </a:r>
            <a:br>
              <a:rPr lang="es-ES_tradnl" smtClean="0"/>
            </a:br>
            <a:r>
              <a:rPr lang="es-ES_tradnl" smtClean="0"/>
              <a:t>AUTONÓMICO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/>
            <a:endParaRPr lang="es-ES_tradnl" smtClean="0"/>
          </a:p>
          <a:p>
            <a:pPr lvl="2"/>
            <a:r>
              <a:rPr lang="es-ES_tradnl" smtClean="0">
                <a:hlinkClick r:id="rId3"/>
              </a:rPr>
              <a:t>http://www.oapee.es</a:t>
            </a:r>
            <a:r>
              <a:rPr lang="es-ES_tradnl" smtClean="0"/>
              <a:t> (nacional)</a:t>
            </a:r>
          </a:p>
          <a:p>
            <a:pPr lvl="2"/>
            <a:r>
              <a:rPr lang="es-ES_tradnl" smtClean="0">
                <a:hlinkClick r:id="rId4"/>
              </a:rPr>
              <a:t>http://www.edu.xunta.es/ea</a:t>
            </a:r>
            <a:r>
              <a:rPr lang="es-ES_tradnl" smtClean="0"/>
              <a:t> (autonómico)</a:t>
            </a:r>
          </a:p>
          <a:p>
            <a:pPr lvl="2">
              <a:buFontTx/>
              <a:buNone/>
            </a:pPr>
            <a:r>
              <a:rPr lang="es-ES_tradnl" smtClean="0">
                <a:hlinkClick r:id="rId5"/>
              </a:rPr>
              <a:t>msande@xunta.es</a:t>
            </a:r>
            <a:endParaRPr lang="es-ES_tradnl" smtClean="0"/>
          </a:p>
          <a:p>
            <a:pPr lvl="2">
              <a:buFontTx/>
              <a:buNone/>
            </a:pPr>
            <a:r>
              <a:rPr lang="es-ES_tradnl" smtClean="0"/>
              <a:t>(coordinadora da Consellería de Educación e OU)</a:t>
            </a:r>
          </a:p>
          <a:p>
            <a:pPr lvl="2">
              <a:buFontTx/>
              <a:buNone/>
            </a:pPr>
            <a:endParaRPr lang="es-ES_tradnl" smtClean="0"/>
          </a:p>
          <a:p>
            <a:pPr lvl="2"/>
            <a:endParaRPr lang="es-ES_tradnl" smtClean="0"/>
          </a:p>
          <a:p>
            <a:pPr lvl="2">
              <a:buFontTx/>
              <a:buNone/>
            </a:pPr>
            <a:endParaRPr lang="es-ES_tradnl" smtClean="0"/>
          </a:p>
          <a:p>
            <a:pPr lvl="2">
              <a:buFontTx/>
              <a:buNone/>
            </a:pPr>
            <a:endParaRPr lang="es-ES_tradnl" smtClean="0"/>
          </a:p>
        </p:txBody>
      </p:sp>
      <p:sp>
        <p:nvSpPr>
          <p:cNvPr id="2355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428625"/>
            <a:ext cx="4572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s-ES" sz="3200" dirty="0" smtClean="0">
                <a:solidFill>
                  <a:schemeClr val="accent2"/>
                </a:solidFill>
                <a:latin typeface="Arial" charset="0"/>
              </a:rPr>
            </a:br>
            <a:r>
              <a:rPr lang="es-ES" sz="3200" dirty="0" smtClean="0">
                <a:latin typeface="Arial" charset="0"/>
              </a:rPr>
              <a:t>Erasmus </a:t>
            </a:r>
            <a:r>
              <a:rPr lang="es-ES" sz="3200" dirty="0" err="1" smtClean="0">
                <a:latin typeface="Arial" charset="0"/>
              </a:rPr>
              <a:t>mobilidade</a:t>
            </a:r>
            <a:r>
              <a:rPr lang="es-ES" sz="3200" dirty="0" smtClean="0">
                <a:latin typeface="Arial" charset="0"/>
              </a:rPr>
              <a:t> </a:t>
            </a:r>
            <a:br>
              <a:rPr lang="es-ES" sz="3200" dirty="0" smtClean="0">
                <a:latin typeface="Arial" charset="0"/>
              </a:rPr>
            </a:br>
            <a:r>
              <a:rPr lang="es-ES" sz="3200" dirty="0" smtClean="0">
                <a:latin typeface="Arial" charset="0"/>
              </a:rPr>
              <a:t>I(CF superiores)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endParaRPr lang="es-ES" dirty="0" smtClean="0">
              <a:latin typeface="Arial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2565400"/>
            <a:ext cx="7848600" cy="338455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gl-ES" sz="1800" smtClean="0">
                <a:latin typeface="Arial" charset="0"/>
              </a:rPr>
              <a:t>Dirixido a alumnos/as de CF superiores e universitarios</a:t>
            </a:r>
          </a:p>
          <a:p>
            <a:pPr>
              <a:lnSpc>
                <a:spcPct val="80000"/>
              </a:lnSpc>
            </a:pPr>
            <a:r>
              <a:rPr lang="gl-ES" sz="1800" smtClean="0">
                <a:latin typeface="Arial" charset="0"/>
              </a:rPr>
              <a:t>Requisito para o centro: dispoñer da </a:t>
            </a:r>
            <a:r>
              <a:rPr lang="gl-ES" sz="1800" b="1" i="1" smtClean="0">
                <a:latin typeface="Arial" charset="0"/>
              </a:rPr>
              <a:t>Carta Universitaria ampliada Erasmus</a:t>
            </a:r>
            <a:r>
              <a:rPr lang="gl-ES" sz="1800" i="1" smtClean="0">
                <a:latin typeface="Arial" charset="0"/>
              </a:rPr>
              <a:t> </a:t>
            </a:r>
            <a:r>
              <a:rPr lang="gl-ES" sz="1800" smtClean="0">
                <a:latin typeface="Arial" charset="0"/>
              </a:rPr>
              <a:t>(data límite de solicitude: </a:t>
            </a:r>
            <a:r>
              <a:rPr lang="gl-ES" sz="1800" b="1" smtClean="0">
                <a:latin typeface="Arial" charset="0"/>
              </a:rPr>
              <a:t>28 de novembro do 2009</a:t>
            </a:r>
            <a:r>
              <a:rPr lang="gl-ES" sz="1800" smtClean="0">
                <a:latin typeface="Arial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gl-ES" sz="1800" b="1" i="1" smtClean="0">
                <a:latin typeface="Arial" charset="0"/>
                <a:hlinkClick r:id="rId2"/>
              </a:rPr>
              <a:t>http://eacea.ec.europa.eu/llp/erasmus/euc_en.html</a:t>
            </a:r>
            <a:endParaRPr lang="gl-ES" sz="1800" b="1" i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gl-ES" sz="1800" smtClean="0">
                <a:latin typeface="Arial" charset="0"/>
                <a:hlinkClick r:id="rId3"/>
              </a:rPr>
              <a:t>eacea-euc@ec.europa.eu</a:t>
            </a:r>
            <a:endParaRPr lang="gl-ES" sz="180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gl-ES" sz="1800" smtClean="0">
                <a:latin typeface="Arial" charset="0"/>
              </a:rPr>
              <a:t> Solicitude on line, Anexos aos contratos de subvención para as actividades incluídas dentro del programa Erasmus (curso 2009-2010) mobilidade de estudiantes para prácticas (contrato de prácticas e acordo de formación)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gl-ES" sz="1800" smtClean="0">
                <a:latin typeface="Arial" charset="0"/>
              </a:rPr>
              <a:t>Data límite de presentación de propostas última convocatoria: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gl-ES" sz="1800" b="1" smtClean="0">
                <a:latin typeface="Arial" charset="0"/>
              </a:rPr>
              <a:t>12 de marzo de 2010</a:t>
            </a:r>
          </a:p>
        </p:txBody>
      </p:sp>
      <p:sp>
        <p:nvSpPr>
          <p:cNvPr id="15363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ña)</a:t>
            </a:r>
          </a:p>
        </p:txBody>
      </p:sp>
      <p:pic>
        <p:nvPicPr>
          <p:cNvPr id="15364" name="Picture 4" descr="Amosa-la imaxe no seu tamaño orixinal.">
            <a:hlinkClick r:id="rId4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620713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dirty="0" smtClean="0">
                <a:latin typeface="Arial" charset="0"/>
              </a:rPr>
              <a:t>Erasmus </a:t>
            </a:r>
            <a:r>
              <a:rPr lang="es-ES" sz="3200" dirty="0" err="1" smtClean="0">
                <a:latin typeface="Arial" charset="0"/>
              </a:rPr>
              <a:t>mobilidade</a:t>
            </a:r>
            <a:r>
              <a:rPr lang="es-ES" sz="3200" dirty="0" smtClean="0">
                <a:latin typeface="Arial" charset="0"/>
              </a:rPr>
              <a:t> II </a:t>
            </a:r>
            <a:br>
              <a:rPr lang="es-ES" sz="3200" dirty="0" smtClean="0">
                <a:latin typeface="Arial" charset="0"/>
              </a:rPr>
            </a:br>
            <a:r>
              <a:rPr lang="es-ES" sz="3200" dirty="0" smtClean="0">
                <a:latin typeface="Arial" charset="0"/>
              </a:rPr>
              <a:t>(CF superiores)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endParaRPr lang="es-ES_tradnl" dirty="0" smtClean="0">
              <a:latin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gl-ES" smtClean="0">
                <a:latin typeface="Arial" charset="0"/>
              </a:rPr>
              <a:t>Centros con FP e EE en Galicia con carta universitaria ampliada Erasmus concedida no periodo 2008/09: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IES Fernando Wirtz Suárez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IES Cruceiro Baleares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IES Teis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IES Ramón Menéndez Pidal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Cmus da Coruña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Escola de Arte Pablo Picaso</a:t>
            </a:r>
          </a:p>
          <a:p>
            <a:pPr lvl="1">
              <a:lnSpc>
                <a:spcPct val="90000"/>
              </a:lnSpc>
            </a:pPr>
            <a:r>
              <a:rPr lang="gl-ES" sz="2400" smtClean="0">
                <a:latin typeface="Arial" charset="0"/>
              </a:rPr>
              <a:t>CIFP Ánxel Casal MonteAlto</a:t>
            </a:r>
          </a:p>
          <a:p>
            <a:pPr lvl="1">
              <a:lnSpc>
                <a:spcPct val="90000"/>
              </a:lnSpc>
            </a:pPr>
            <a:endParaRPr lang="gl-ES" sz="2400" smtClean="0">
              <a:latin typeface="Arial" charset="0"/>
            </a:endParaRPr>
          </a:p>
        </p:txBody>
      </p:sp>
      <p:sp>
        <p:nvSpPr>
          <p:cNvPr id="16387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a)</a:t>
            </a:r>
          </a:p>
        </p:txBody>
      </p:sp>
      <p:pic>
        <p:nvPicPr>
          <p:cNvPr id="16388" name="Picture 4" descr="Amosa-la imaxe no seu tamaño orixinal.">
            <a:hlinkClick r:id="rId2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620713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4645025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>
                <a:latin typeface="Arial" charset="0"/>
              </a:rPr>
              <a:t>Leonardo mobilidade I (CFmedios)</a:t>
            </a:r>
            <a:r>
              <a:rPr lang="es-ES" smtClean="0">
                <a:latin typeface="Arial" charset="0"/>
              </a:rPr>
              <a:t/>
            </a:r>
            <a:br>
              <a:rPr lang="es-ES" smtClean="0">
                <a:latin typeface="Arial" charset="0"/>
              </a:rPr>
            </a:br>
            <a:endParaRPr lang="es-ES" smtClean="0">
              <a:latin typeface="Arial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476375" y="1916113"/>
            <a:ext cx="7453313" cy="4537075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gl-ES" sz="1600" smtClean="0">
                <a:latin typeface="Arial" charset="0"/>
              </a:rPr>
              <a:t>Grupos destinatarios nas convocatorias de </a:t>
            </a:r>
            <a:r>
              <a:rPr lang="gl-ES" sz="1600" b="1" smtClean="0">
                <a:latin typeface="Arial" charset="0"/>
              </a:rPr>
              <a:t>2007-2013: 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gl-ES" sz="1600" b="1" smtClean="0">
                <a:latin typeface="Arial" charset="0"/>
              </a:rPr>
              <a:t>	IVT</a:t>
            </a:r>
            <a:r>
              <a:rPr lang="gl-ES" sz="1600" smtClean="0">
                <a:latin typeface="Arial" charset="0"/>
              </a:rPr>
              <a:t>: Persoas en formación profesional inicial (excepto alumnos/as de Ciclos 	Formativos de Grao Superior) </a:t>
            </a:r>
            <a:br>
              <a:rPr lang="gl-ES" sz="1600" smtClean="0">
                <a:latin typeface="Arial" charset="0"/>
              </a:rPr>
            </a:br>
            <a:r>
              <a:rPr lang="gl-ES" sz="1600" b="1" smtClean="0">
                <a:latin typeface="Arial" charset="0"/>
              </a:rPr>
              <a:t>PLM</a:t>
            </a:r>
            <a:r>
              <a:rPr lang="gl-ES" sz="1600" smtClean="0">
                <a:latin typeface="Arial" charset="0"/>
              </a:rPr>
              <a:t>: Persoas no mercado laboral (incluidos titulados universitarios e titulados de Formación Profesional de Grao Superior) </a:t>
            </a:r>
            <a:br>
              <a:rPr lang="gl-ES" sz="1600" smtClean="0">
                <a:latin typeface="Arial" charset="0"/>
              </a:rPr>
            </a:br>
            <a:r>
              <a:rPr lang="gl-ES" sz="1600" b="1" smtClean="0">
                <a:latin typeface="Arial" charset="0"/>
              </a:rPr>
              <a:t>VETPRO</a:t>
            </a:r>
            <a:r>
              <a:rPr lang="gl-ES" sz="1600" smtClean="0">
                <a:latin typeface="Arial" charset="0"/>
              </a:rPr>
              <a:t>: Profesionais da educación e a formación profesional. </a:t>
            </a:r>
            <a:br>
              <a:rPr lang="gl-ES" sz="1600" smtClean="0">
                <a:latin typeface="Arial" charset="0"/>
              </a:rPr>
            </a:br>
            <a:endParaRPr lang="gl-ES" sz="1600" smtClean="0">
              <a:latin typeface="Arial" charset="0"/>
            </a:endParaRPr>
          </a:p>
          <a:p>
            <a:pPr algn="just">
              <a:lnSpc>
                <a:spcPct val="80000"/>
              </a:lnSpc>
            </a:pPr>
            <a:r>
              <a:rPr lang="gl-ES" sz="1600" smtClean="0">
                <a:latin typeface="Arial" charset="0"/>
              </a:rPr>
              <a:t>Os estudiantes a título </a:t>
            </a:r>
            <a:r>
              <a:rPr lang="gl-ES" sz="1600" b="1" smtClean="0">
                <a:latin typeface="Arial" charset="0"/>
              </a:rPr>
              <a:t>individual non poden</a:t>
            </a:r>
            <a:r>
              <a:rPr lang="gl-ES" sz="1600" smtClean="0">
                <a:latin typeface="Arial" charset="0"/>
              </a:rPr>
              <a:t> solicitar directamente á Axencia Española Leonardo a participación neste programa. Para solicitar unha beca Leonardo de mobilidade é preciso dirixirse á institución pública, privada ou semipública da formación profesional na que estudia ou traballa que teña un proxecto Leonardo aprobado</a:t>
            </a:r>
          </a:p>
          <a:p>
            <a:pPr>
              <a:lnSpc>
                <a:spcPct val="80000"/>
              </a:lnSpc>
            </a:pPr>
            <a:r>
              <a:rPr lang="gl-ES" sz="1600" smtClean="0">
                <a:latin typeface="Arial" charset="0"/>
              </a:rPr>
              <a:t>Un proxecto de mobilidade presentado por un promotor español debe contar con al menos </a:t>
            </a:r>
            <a:r>
              <a:rPr lang="gl-ES" sz="1600" b="1" smtClean="0">
                <a:latin typeface="Arial" charset="0"/>
              </a:rPr>
              <a:t>un socio</a:t>
            </a:r>
            <a:r>
              <a:rPr lang="gl-ES" sz="1600" smtClean="0">
                <a:latin typeface="Arial" charset="0"/>
              </a:rPr>
              <a:t> de outro país participante</a:t>
            </a:r>
            <a:r>
              <a:rPr lang="gl-ES" sz="1600" smtClean="0"/>
              <a:t> </a:t>
            </a:r>
          </a:p>
          <a:p>
            <a:pPr>
              <a:lnSpc>
                <a:spcPct val="80000"/>
              </a:lnSpc>
            </a:pPr>
            <a:r>
              <a:rPr lang="gl-ES" sz="1600" smtClean="0">
                <a:latin typeface="Arial" charset="0"/>
              </a:rPr>
              <a:t>Máis información e </a:t>
            </a:r>
            <a:r>
              <a:rPr lang="gl-ES" sz="1600" b="1" smtClean="0">
                <a:latin typeface="Arial" charset="0"/>
              </a:rPr>
              <a:t>Búsqueda de socios mobilidade</a:t>
            </a:r>
            <a:r>
              <a:rPr lang="gl-ES" sz="1600" smtClean="0">
                <a:latin typeface="Arial" charset="0"/>
              </a:rPr>
              <a:t>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gl-ES" sz="1400" i="1" u="sng" smtClean="0">
                <a:latin typeface="Arial" charset="0"/>
                <a:hlinkClick r:id="rId2"/>
              </a:rPr>
              <a:t>http://www.oapee.es/oapee/inicio/pap/leonardo-da-vinci/socios-partners.html</a:t>
            </a:r>
            <a:endParaRPr lang="gl-ES" sz="1400" i="1" u="sng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gl-ES" sz="1600" smtClean="0">
                <a:latin typeface="Arial" charset="0"/>
              </a:rPr>
              <a:t>Data límite de presentación de propostas de mobilidade última convocatoria: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gl-ES" sz="1600" b="1" smtClean="0">
                <a:latin typeface="Arial" charset="0"/>
              </a:rPr>
              <a:t>5 de febreiro de 2010</a:t>
            </a:r>
          </a:p>
          <a:p>
            <a:pPr>
              <a:lnSpc>
                <a:spcPct val="80000"/>
              </a:lnSpc>
            </a:pPr>
            <a:endParaRPr lang="gl-ES" sz="1600" smtClean="0"/>
          </a:p>
        </p:txBody>
      </p:sp>
      <p:sp>
        <p:nvSpPr>
          <p:cNvPr id="17411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  <p:pic>
        <p:nvPicPr>
          <p:cNvPr id="17412" name="Picture 4" descr="Amosa-la imaxe no seu tamaño orixinal.">
            <a:hlinkClick r:id="rId3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620713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4645025" cy="1019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>
                <a:latin typeface="Arial" charset="0"/>
              </a:rPr>
              <a:t/>
            </a:r>
            <a:br>
              <a:rPr lang="es-ES" sz="3200" smtClean="0">
                <a:latin typeface="Arial" charset="0"/>
              </a:rPr>
            </a:br>
            <a:r>
              <a:rPr lang="es-ES" sz="3200" smtClean="0">
                <a:latin typeface="Arial" charset="0"/>
              </a:rPr>
              <a:t>Leonardo mobilidade II (CFmedios)</a:t>
            </a:r>
            <a:r>
              <a:rPr lang="es-ES" smtClean="0">
                <a:latin typeface="Arial" charset="0"/>
              </a:rPr>
              <a:t/>
            </a:r>
            <a:br>
              <a:rPr lang="es-ES" smtClean="0">
                <a:latin typeface="Arial" charset="0"/>
              </a:rPr>
            </a:br>
            <a:endParaRPr lang="es-ES" smtClean="0">
              <a:latin typeface="Arial" charset="0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403350" y="1844675"/>
            <a:ext cx="7451725" cy="5013325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gl-ES" sz="2000" b="1" smtClean="0">
                <a:latin typeface="Arial" charset="0"/>
              </a:rPr>
              <a:t>Duración dun proxecto Leonardo de mobilidade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gl-ES" sz="2000" smtClean="0">
                <a:latin typeface="Arial" charset="0"/>
              </a:rPr>
              <a:t>A duración máxima dun proxecto de mobilidade non pode ser superior a 39 semanas.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gl-ES" sz="2000" smtClean="0">
                <a:latin typeface="Arial" charset="0"/>
              </a:rPr>
              <a:t>Depende do tipo de proxecto (estadía ou intercambio) e do tipo de beneficiario:</a:t>
            </a:r>
          </a:p>
          <a:p>
            <a:pPr lvl="2" algn="just">
              <a:lnSpc>
                <a:spcPct val="80000"/>
              </a:lnSpc>
            </a:pP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Estadías Persoas en FP inicial: 2 semanas á 39 semanas</a:t>
            </a:r>
          </a:p>
          <a:p>
            <a:pPr lvl="2" algn="just">
              <a:lnSpc>
                <a:spcPct val="80000"/>
              </a:lnSpc>
            </a:pP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Estudantes universitarios: 2 semanas á 26 semanas</a:t>
            </a:r>
          </a:p>
          <a:p>
            <a:pPr lvl="2" algn="just">
              <a:lnSpc>
                <a:spcPct val="80000"/>
              </a:lnSpc>
            </a:pP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Xoves traballadores e titulados recentes: 2 meses á 12 meses</a:t>
            </a:r>
          </a:p>
          <a:p>
            <a:pPr lvl="2" algn="just">
              <a:lnSpc>
                <a:spcPct val="80000"/>
              </a:lnSpc>
            </a:pP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Intercambios responsables de recursos humanos, formadores, titores pedagóxicos: 1 semana á 6 semanas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	Posibilidade de </a:t>
            </a:r>
            <a:r>
              <a:rPr lang="gl-ES" sz="2000" b="1" smtClean="0">
                <a:solidFill>
                  <a:schemeClr val="accent2"/>
                </a:solidFill>
                <a:latin typeface="Arial" charset="0"/>
              </a:rPr>
              <a:t>Cofinanzamento</a:t>
            </a: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 do proxecto pola Consellería de Educación ata 25% dos gastos do programa (</a:t>
            </a:r>
            <a:r>
              <a:rPr lang="gl-ES" sz="2000" smtClean="0">
                <a:solidFill>
                  <a:schemeClr val="accent2"/>
                </a:solidFill>
                <a:latin typeface="Arial" charset="0"/>
                <a:hlinkClick r:id="rId2" action="ppaction://hlinkfile"/>
              </a:rPr>
              <a:t>Orde do 28 de setembro de 2009,Doga 8/10/0</a:t>
            </a:r>
            <a:r>
              <a:rPr lang="gl-ES" sz="2000" smtClean="0">
                <a:solidFill>
                  <a:schemeClr val="accent2"/>
                </a:solidFill>
                <a:latin typeface="Arial" charset="0"/>
              </a:rPr>
              <a:t>9)  </a:t>
            </a:r>
          </a:p>
          <a:p>
            <a:pPr>
              <a:lnSpc>
                <a:spcPct val="80000"/>
              </a:lnSpc>
              <a:buFontTx/>
              <a:buNone/>
            </a:pPr>
            <a:endParaRPr lang="gl-ES" sz="2000" smtClean="0">
              <a:latin typeface="Arial" charset="0"/>
            </a:endParaRPr>
          </a:p>
        </p:txBody>
      </p:sp>
      <p:sp>
        <p:nvSpPr>
          <p:cNvPr id="18435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  <p:pic>
        <p:nvPicPr>
          <p:cNvPr id="18436" name="Picture 4" descr="Amosa-la imaxe no seu tamaño orixinal.">
            <a:hlinkClick r:id="rId3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620713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>
                <a:latin typeface="Arial" charset="0"/>
              </a:rPr>
              <a:t>Leonardo mobilidade III (CFmedios)</a:t>
            </a:r>
            <a:r>
              <a:rPr lang="es-ES" smtClean="0">
                <a:latin typeface="Arial" charset="0"/>
              </a:rPr>
              <a:t/>
            </a:r>
            <a:br>
              <a:rPr lang="es-ES" smtClean="0">
                <a:latin typeface="Arial" charset="0"/>
              </a:rPr>
            </a:br>
            <a:endParaRPr lang="es-ES" smtClean="0">
              <a:latin typeface="Arial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400" smtClean="0">
                <a:latin typeface="Arial" charset="0"/>
              </a:rPr>
              <a:t>Cómo contactar co</a:t>
            </a:r>
            <a:r>
              <a:rPr lang="es-ES" sz="2400" b="1" smtClean="0">
                <a:latin typeface="Arial" charset="0"/>
              </a:rPr>
              <a:t> Programa Sectorial Leonardo da Vinci do Organismo autónomo de Programas Educativos europeos (OAPEE)</a:t>
            </a:r>
          </a:p>
          <a:p>
            <a:pPr lvl="1">
              <a:lnSpc>
                <a:spcPct val="80000"/>
              </a:lnSpc>
            </a:pPr>
            <a:r>
              <a:rPr lang="es-ES" sz="2000" b="1" smtClean="0">
                <a:latin typeface="Arial" charset="0"/>
              </a:rPr>
              <a:t>Por correo:</a:t>
            </a:r>
            <a:r>
              <a:rPr lang="es-ES" sz="2000" smtClean="0">
                <a:latin typeface="Arial" charset="0"/>
              </a:rPr>
              <a:t/>
            </a:r>
            <a:br>
              <a:rPr lang="es-ES" sz="2000" smtClean="0">
                <a:latin typeface="Arial" charset="0"/>
              </a:rPr>
            </a:br>
            <a:r>
              <a:rPr lang="es-ES" sz="2000" smtClean="0">
                <a:latin typeface="Arial" charset="0"/>
              </a:rPr>
              <a:t>    Programa Sectorial Leonardo da Vinci (OAPEE) </a:t>
            </a:r>
            <a:br>
              <a:rPr lang="es-ES" sz="2000" smtClean="0">
                <a:latin typeface="Arial" charset="0"/>
              </a:rPr>
            </a:br>
            <a:r>
              <a:rPr lang="es-ES" sz="2000" smtClean="0">
                <a:latin typeface="Arial" charset="0"/>
              </a:rPr>
              <a:t>    C/ General Oraa,55</a:t>
            </a:r>
            <a:br>
              <a:rPr lang="es-ES" sz="2000" smtClean="0">
                <a:latin typeface="Arial" charset="0"/>
              </a:rPr>
            </a:br>
            <a:r>
              <a:rPr lang="es-ES" sz="2000" smtClean="0">
                <a:latin typeface="Arial" charset="0"/>
              </a:rPr>
              <a:t>    28006 Madrid</a:t>
            </a:r>
          </a:p>
          <a:p>
            <a:pPr lvl="1">
              <a:lnSpc>
                <a:spcPct val="80000"/>
              </a:lnSpc>
            </a:pPr>
            <a:r>
              <a:rPr lang="es-ES" sz="2000" b="1" smtClean="0">
                <a:latin typeface="Arial" charset="0"/>
              </a:rPr>
              <a:t>Por teléfono:</a:t>
            </a:r>
            <a:r>
              <a:rPr lang="es-ES" sz="2000" smtClean="0">
                <a:latin typeface="Arial" charset="0"/>
              </a:rPr>
              <a:t/>
            </a:r>
            <a:br>
              <a:rPr lang="es-ES" sz="2000" smtClean="0">
                <a:latin typeface="Arial" charset="0"/>
              </a:rPr>
            </a:br>
            <a:r>
              <a:rPr lang="es-ES" sz="2000" smtClean="0">
                <a:latin typeface="Arial" charset="0"/>
              </a:rPr>
              <a:t>    91 745 94 15</a:t>
            </a:r>
          </a:p>
          <a:p>
            <a:pPr lvl="1">
              <a:lnSpc>
                <a:spcPct val="80000"/>
              </a:lnSpc>
            </a:pPr>
            <a:r>
              <a:rPr lang="es-ES" sz="2000" smtClean="0">
                <a:latin typeface="Arial" charset="0"/>
              </a:rPr>
              <a:t>P</a:t>
            </a:r>
            <a:r>
              <a:rPr lang="es-ES" sz="2000" b="1" smtClean="0">
                <a:latin typeface="Arial" charset="0"/>
              </a:rPr>
              <a:t>or fax:</a:t>
            </a:r>
            <a:r>
              <a:rPr lang="es-ES" sz="2000" smtClean="0">
                <a:latin typeface="Arial" charset="0"/>
              </a:rPr>
              <a:t/>
            </a:r>
            <a:br>
              <a:rPr lang="es-ES" sz="2000" smtClean="0">
                <a:latin typeface="Arial" charset="0"/>
              </a:rPr>
            </a:br>
            <a:r>
              <a:rPr lang="es-ES" sz="2000" smtClean="0">
                <a:latin typeface="Arial" charset="0"/>
              </a:rPr>
              <a:t>    91 745 94 24</a:t>
            </a:r>
          </a:p>
          <a:p>
            <a:pPr lvl="1">
              <a:lnSpc>
                <a:spcPct val="80000"/>
              </a:lnSpc>
            </a:pPr>
            <a:r>
              <a:rPr lang="es-ES" sz="2000" b="1" smtClean="0">
                <a:latin typeface="Arial" charset="0"/>
              </a:rPr>
              <a:t>Por correo electrónico:</a:t>
            </a:r>
            <a:r>
              <a:rPr lang="es-ES" sz="2000" smtClean="0">
                <a:latin typeface="Arial" charset="0"/>
              </a:rPr>
              <a:t/>
            </a:r>
            <a:br>
              <a:rPr lang="es-ES" sz="2000" smtClean="0">
                <a:latin typeface="Arial" charset="0"/>
              </a:rPr>
            </a:br>
            <a:r>
              <a:rPr lang="es-ES" sz="2000" smtClean="0">
                <a:latin typeface="Arial" charset="0"/>
                <a:hlinkClick r:id="rId2" tooltip="leonardo.movilidad@oapee.es "/>
              </a:rPr>
              <a:t>leonardo.movilidad@oapee.es</a:t>
            </a:r>
            <a:r>
              <a:rPr lang="es-ES" sz="1600" smtClean="0">
                <a:hlinkClick r:id="rId2" tooltip="leonardo.movilidad@oapee.es "/>
              </a:rPr>
              <a:t> </a:t>
            </a:r>
            <a:endParaRPr lang="es-ES" sz="1600" smtClean="0"/>
          </a:p>
          <a:p>
            <a:pPr>
              <a:lnSpc>
                <a:spcPct val="80000"/>
              </a:lnSpc>
            </a:pPr>
            <a:endParaRPr lang="es-ES" sz="1800" smtClean="0"/>
          </a:p>
        </p:txBody>
      </p:sp>
      <p:sp>
        <p:nvSpPr>
          <p:cNvPr id="19459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3276600" cy="1143000"/>
          </a:xfrm>
        </p:spPr>
        <p:txBody>
          <a:bodyPr/>
          <a:lstStyle/>
          <a:p>
            <a:r>
              <a:rPr lang="es-ES" sz="3200" smtClean="0">
                <a:latin typeface="Arial" charset="0"/>
              </a:rPr>
              <a:t>Becas Erasmus Caja Madrid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916113"/>
            <a:ext cx="7091362" cy="47529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Alumnos/as dos ciclos formativos superiores de Administrativo, Informática, Comercio Internacional, Turismo e Imaxe e Sonido. Non realizar a FCT antes de abril do 2009</a:t>
            </a:r>
          </a:p>
          <a:p>
            <a:pPr>
              <a:lnSpc>
                <a:spcPct val="80000"/>
              </a:lnSpc>
            </a:pPr>
            <a:r>
              <a:rPr lang="es-ES" sz="1800" b="1" smtClean="0">
                <a:latin typeface="Arial" charset="0"/>
              </a:rPr>
              <a:t>50 becas </a:t>
            </a:r>
            <a:r>
              <a:rPr lang="es-ES" sz="1800" smtClean="0">
                <a:latin typeface="Arial" charset="0"/>
              </a:rPr>
              <a:t>para realizar prácticas no remuneradas en empresas no Reino unido e Irlanda</a:t>
            </a: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Prazo solicitude: 24 de outubro 2009 ao 14 de decembro 2009</a:t>
            </a:r>
          </a:p>
          <a:p>
            <a:pPr>
              <a:lnSpc>
                <a:spcPct val="80000"/>
              </a:lnSpc>
            </a:pPr>
            <a:r>
              <a:rPr lang="es-ES" sz="1800" i="1" smtClean="0">
                <a:latin typeface="Arial Black" pitchFamily="34" charset="0"/>
                <a:hlinkClick r:id="rId2"/>
              </a:rPr>
              <a:t>http://www.eurobecas.net/erasmus/erasmus.htm</a:t>
            </a:r>
            <a:endParaRPr lang="es-ES" sz="1800" i="1" smtClean="0"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É necesario que o centro esté en posesión da Carta Universitaria Ampliada Erasmus</a:t>
            </a: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10 alumnos/as por centro</a:t>
            </a: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Proba selección: xaneiro-febreiro 2009. Dous exames eliminatorios (escrito e oral) máis entrevista persoal (Madrid, León, Sevilla e Valencia). Valórase o nivel de inglés, c.v. e a iniciativa laboral</a:t>
            </a: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Duración: 15 semanas entre 30/03/09 ao 13/05/09</a:t>
            </a: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</a:rPr>
              <a:t>Certificación da Universidade de Cambridge e Europass Mobilidade</a:t>
            </a:r>
          </a:p>
          <a:p>
            <a:pPr>
              <a:lnSpc>
                <a:spcPct val="80000"/>
              </a:lnSpc>
            </a:pPr>
            <a:r>
              <a:rPr lang="es-ES" sz="1800" smtClean="0">
                <a:latin typeface="Arial" charset="0"/>
                <a:hlinkClick r:id="rId3" action="ppaction://hlinkfile"/>
              </a:rPr>
              <a:t>Validación da FCT </a:t>
            </a:r>
            <a:r>
              <a:rPr lang="es-ES" sz="1800" smtClean="0">
                <a:latin typeface="Arial" charset="0"/>
              </a:rPr>
              <a:t>(FCT no extranxeiro Orde 24 maio 2005. Doga 13 xuño 2005)</a:t>
            </a:r>
          </a:p>
        </p:txBody>
      </p:sp>
      <p:sp>
        <p:nvSpPr>
          <p:cNvPr id="20483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)</a:t>
            </a:r>
          </a:p>
        </p:txBody>
      </p:sp>
      <p:pic>
        <p:nvPicPr>
          <p:cNvPr id="20484" name="Picture 4" descr="Amosa-la imaxe no seu tamaño orixinal.">
            <a:hlinkClick r:id="rId4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836613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913" y="549275"/>
            <a:ext cx="3563937" cy="1143000"/>
          </a:xfrm>
        </p:spPr>
        <p:txBody>
          <a:bodyPr/>
          <a:lstStyle/>
          <a:p>
            <a:r>
              <a:rPr lang="es-ES" sz="3200" smtClean="0">
                <a:latin typeface="Arial" charset="0"/>
              </a:rPr>
              <a:t>Becas Caja Madrid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1619250" y="2205038"/>
            <a:ext cx="7162800" cy="41148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 smtClean="0">
                <a:latin typeface="Arial" charset="0"/>
              </a:rPr>
              <a:t>Alumnos/as dos ciclos formativos superiores e medios</a:t>
            </a:r>
          </a:p>
          <a:p>
            <a:pPr>
              <a:lnSpc>
                <a:spcPct val="90000"/>
              </a:lnSpc>
            </a:pPr>
            <a:r>
              <a:rPr lang="es-ES" sz="2000" b="1" smtClean="0">
                <a:latin typeface="Arial" charset="0"/>
              </a:rPr>
              <a:t>150 becas </a:t>
            </a:r>
            <a:r>
              <a:rPr lang="es-ES" sz="2000" smtClean="0">
                <a:latin typeface="Arial" charset="0"/>
              </a:rPr>
              <a:t>para realizar prácticas no remuneradas en empresas no Reino unido e Irlanda</a:t>
            </a:r>
          </a:p>
          <a:p>
            <a:pPr>
              <a:lnSpc>
                <a:spcPct val="90000"/>
              </a:lnSpc>
            </a:pPr>
            <a:r>
              <a:rPr lang="es-ES" sz="2000" smtClean="0">
                <a:latin typeface="Arial" charset="0"/>
              </a:rPr>
              <a:t>Prazo solicitude: 24 de outubro 2009 ao 14 de decembro 2009</a:t>
            </a:r>
          </a:p>
          <a:p>
            <a:pPr>
              <a:lnSpc>
                <a:spcPct val="90000"/>
              </a:lnSpc>
            </a:pPr>
            <a:r>
              <a:rPr lang="es-ES" sz="2000" b="1" smtClean="0">
                <a:latin typeface="Arial" charset="0"/>
              </a:rPr>
              <a:t>Non é</a:t>
            </a:r>
            <a:r>
              <a:rPr lang="es-ES" sz="2000" smtClean="0">
                <a:latin typeface="Arial" charset="0"/>
              </a:rPr>
              <a:t> necesario que o centro esté en posesión da Carta Universitaria Ampliada Erasmus</a:t>
            </a:r>
          </a:p>
          <a:p>
            <a:pPr>
              <a:lnSpc>
                <a:spcPct val="90000"/>
              </a:lnSpc>
            </a:pPr>
            <a:r>
              <a:rPr lang="es-ES" sz="2000" smtClean="0">
                <a:latin typeface="Arial" charset="0"/>
              </a:rPr>
              <a:t>8 alumnos/as por centro</a:t>
            </a:r>
          </a:p>
          <a:p>
            <a:pPr>
              <a:lnSpc>
                <a:spcPct val="90000"/>
              </a:lnSpc>
            </a:pPr>
            <a:r>
              <a:rPr lang="es-ES" sz="2000" smtClean="0">
                <a:latin typeface="Arial" charset="0"/>
              </a:rPr>
              <a:t>Proba selección: xaneiro-febreiro 2008. Dous exames eliminatorios (escrito e oral) máis entrevista persoal (Madrid, León, Sevilla e Valencia). Valórase o nivel de inglés, c.v. e a iniciativa laboral</a:t>
            </a:r>
          </a:p>
          <a:p>
            <a:pPr>
              <a:lnSpc>
                <a:spcPct val="90000"/>
              </a:lnSpc>
            </a:pPr>
            <a:r>
              <a:rPr lang="es-ES" sz="2000" smtClean="0">
                <a:latin typeface="Arial" charset="0"/>
              </a:rPr>
              <a:t>Duración: 3 semanas entre 3/08/10 ao 21/09/10</a:t>
            </a:r>
          </a:p>
        </p:txBody>
      </p:sp>
      <p:sp>
        <p:nvSpPr>
          <p:cNvPr id="21507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  <p:pic>
        <p:nvPicPr>
          <p:cNvPr id="21508" name="Picture 5" descr="Amosa-la imaxe no seu tamaño orixinal.">
            <a:hlinkClick r:id="rId2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692150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76250"/>
            <a:ext cx="4068763" cy="9477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>
                <a:latin typeface="Arial" charset="0"/>
              </a:rPr>
              <a:t/>
            </a:r>
            <a:br>
              <a:rPr lang="es-ES" sz="3200" smtClean="0">
                <a:latin typeface="Arial" charset="0"/>
              </a:rPr>
            </a:br>
            <a:endParaRPr lang="es-ES" smtClean="0">
              <a:latin typeface="Arial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1619250" y="2565400"/>
            <a:ext cx="7021513" cy="2239963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1800" smtClean="0">
                <a:latin typeface="Arial" charset="0"/>
              </a:rPr>
              <a:t>Convocatoria anual da Consellería de Educación</a:t>
            </a:r>
          </a:p>
          <a:p>
            <a:pPr>
              <a:lnSpc>
                <a:spcPct val="90000"/>
              </a:lnSpc>
            </a:pPr>
            <a:r>
              <a:rPr lang="es-ES" sz="1800" smtClean="0">
                <a:latin typeface="Arial" charset="0"/>
              </a:rPr>
              <a:t>Necesario ter contactadas as empresas e o centro de acollida</a:t>
            </a:r>
          </a:p>
          <a:p>
            <a:pPr>
              <a:lnSpc>
                <a:spcPct val="90000"/>
              </a:lnSpc>
            </a:pPr>
            <a:r>
              <a:rPr lang="es-ES" sz="1800" smtClean="0">
                <a:latin typeface="Arial" charset="0"/>
              </a:rPr>
              <a:t>Alumnos/as e profesores de ciclos formativos</a:t>
            </a:r>
          </a:p>
          <a:p>
            <a:pPr>
              <a:lnSpc>
                <a:spcPct val="90000"/>
              </a:lnSpc>
            </a:pPr>
            <a:r>
              <a:rPr lang="es-ES" sz="1800" smtClean="0">
                <a:latin typeface="Arial" charset="0"/>
              </a:rPr>
              <a:t>Última convocatoria: Orde do 10 de agosto de 2009 (</a:t>
            </a:r>
            <a:r>
              <a:rPr lang="es-ES" sz="1800" b="1" smtClean="0">
                <a:solidFill>
                  <a:schemeClr val="accent2"/>
                </a:solidFill>
                <a:latin typeface="Arial" charset="0"/>
                <a:hlinkClick r:id="rId2" action="ppaction://hlinkfile"/>
              </a:rPr>
              <a:t>Doga do 19 de agosto do 200</a:t>
            </a:r>
            <a:r>
              <a:rPr lang="es-ES" sz="1800" b="1" smtClean="0">
                <a:solidFill>
                  <a:schemeClr val="accent2"/>
                </a:solidFill>
                <a:latin typeface="Arial" charset="0"/>
              </a:rPr>
              <a:t>9)</a:t>
            </a:r>
          </a:p>
          <a:p>
            <a:pPr>
              <a:lnSpc>
                <a:spcPct val="90000"/>
              </a:lnSpc>
            </a:pPr>
            <a:r>
              <a:rPr lang="es-ES" sz="1800" smtClean="0">
                <a:latin typeface="Arial" charset="0"/>
              </a:rPr>
              <a:t>Posible convalidación parcial ou total da FCT, solicitando autorización á inspección </a:t>
            </a:r>
          </a:p>
        </p:txBody>
      </p:sp>
      <p:sp>
        <p:nvSpPr>
          <p:cNvPr id="22531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  <p:pic>
        <p:nvPicPr>
          <p:cNvPr id="22532" name="Picture 4" descr="Amosa-la imaxe no seu tamaño orixinal.">
            <a:hlinkClick r:id="rId3" tooltip="Amosa-la imaxe no seu tamaño orixinal.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692150"/>
            <a:ext cx="2524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403350" y="476250"/>
            <a:ext cx="4895850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sz="3200"/>
              <a:t>Axudas para Estadías de empresa no extranxeiro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sz="3200"/>
              <a:t>(CF medios e superiores)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</TotalTime>
  <Words>756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Plantilla de diseño</vt:lpstr>
      </vt:variant>
      <vt:variant>
        <vt:i4>4</vt:i4>
      </vt:variant>
      <vt:variant>
        <vt:lpstr>Títulos de diapositiva</vt:lpstr>
      </vt:variant>
      <vt:variant>
        <vt:i4>10</vt:i4>
      </vt:variant>
    </vt:vector>
  </HeadingPairs>
  <TitlesOfParts>
    <vt:vector size="20" baseType="lpstr">
      <vt:lpstr>Georgia</vt:lpstr>
      <vt:lpstr>Arial</vt:lpstr>
      <vt:lpstr>Trebuchet MS</vt:lpstr>
      <vt:lpstr>Wingdings 2</vt:lpstr>
      <vt:lpstr>Calibri</vt:lpstr>
      <vt:lpstr>Arial Black</vt:lpstr>
      <vt:lpstr>Urbano</vt:lpstr>
      <vt:lpstr>Urbano</vt:lpstr>
      <vt:lpstr>Urbano</vt:lpstr>
      <vt:lpstr>Urbano</vt:lpstr>
      <vt:lpstr> Estadías de estudantes en empresas  no Extranxeiro  Alumnado de Ciclos Formativos </vt:lpstr>
      <vt:lpstr> Erasmus mobilidade  I(CF superiores) </vt:lpstr>
      <vt:lpstr>Erasmus mobilidade II  (CF superiores) </vt:lpstr>
      <vt:lpstr>Leonardo mobilidade I (CFmedios) </vt:lpstr>
      <vt:lpstr> Leonardo mobilidade II (CFmedios) </vt:lpstr>
      <vt:lpstr>Leonardo mobilidade III (CFmedios) </vt:lpstr>
      <vt:lpstr>Becas Erasmus Caja Madrid</vt:lpstr>
      <vt:lpstr>Becas Caja Madrid</vt:lpstr>
      <vt:lpstr> </vt:lpstr>
      <vt:lpstr>ORGANISMOS NACIONAL E AUTONÓMICO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Estadías de estudantes en empresas  no Extranxeiro  Alumnado de Ciclos Formativos </dc:title>
  <dc:creator>equipo01</dc:creator>
  <cp:lastModifiedBy>WinuE</cp:lastModifiedBy>
  <cp:revision>5</cp:revision>
  <dcterms:created xsi:type="dcterms:W3CDTF">2009-11-22T19:43:06Z</dcterms:created>
  <dcterms:modified xsi:type="dcterms:W3CDTF">2009-11-23T19:14:35Z</dcterms:modified>
</cp:coreProperties>
</file>